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79" r:id="rId2"/>
    <p:sldId id="256" r:id="rId3"/>
    <p:sldId id="405" r:id="rId4"/>
    <p:sldId id="434" r:id="rId5"/>
    <p:sldId id="316" r:id="rId6"/>
    <p:sldId id="406" r:id="rId7"/>
    <p:sldId id="407" r:id="rId8"/>
    <p:sldId id="324" r:id="rId9"/>
    <p:sldId id="349" r:id="rId10"/>
    <p:sldId id="408" r:id="rId11"/>
    <p:sldId id="409" r:id="rId12"/>
    <p:sldId id="410" r:id="rId13"/>
    <p:sldId id="328" r:id="rId14"/>
    <p:sldId id="454" r:id="rId15"/>
    <p:sldId id="334" r:id="rId16"/>
    <p:sldId id="411" r:id="rId17"/>
    <p:sldId id="318" r:id="rId18"/>
    <p:sldId id="319" r:id="rId19"/>
    <p:sldId id="320" r:id="rId20"/>
    <p:sldId id="321" r:id="rId21"/>
    <p:sldId id="412" r:id="rId22"/>
    <p:sldId id="413" r:id="rId23"/>
    <p:sldId id="326" r:id="rId24"/>
    <p:sldId id="330" r:id="rId25"/>
    <p:sldId id="327" r:id="rId26"/>
    <p:sldId id="331" r:id="rId27"/>
    <p:sldId id="335" r:id="rId28"/>
    <p:sldId id="455" r:id="rId29"/>
    <p:sldId id="332" r:id="rId30"/>
    <p:sldId id="430" r:id="rId31"/>
    <p:sldId id="451" r:id="rId32"/>
    <p:sldId id="442" r:id="rId33"/>
    <p:sldId id="383" r:id="rId34"/>
    <p:sldId id="392" r:id="rId35"/>
    <p:sldId id="416" r:id="rId36"/>
    <p:sldId id="431" r:id="rId37"/>
    <p:sldId id="448" r:id="rId38"/>
    <p:sldId id="384" r:id="rId39"/>
    <p:sldId id="429" r:id="rId40"/>
    <p:sldId id="452" r:id="rId41"/>
    <p:sldId id="394" r:id="rId42"/>
    <p:sldId id="400" r:id="rId43"/>
    <p:sldId id="402" r:id="rId44"/>
    <p:sldId id="414" r:id="rId45"/>
    <p:sldId id="389" r:id="rId46"/>
    <p:sldId id="397" r:id="rId47"/>
    <p:sldId id="399" r:id="rId48"/>
    <p:sldId id="390" r:id="rId49"/>
    <p:sldId id="381" r:id="rId50"/>
    <p:sldId id="436" r:id="rId51"/>
    <p:sldId id="437" r:id="rId52"/>
    <p:sldId id="438" r:id="rId53"/>
    <p:sldId id="440" r:id="rId54"/>
    <p:sldId id="441" r:id="rId55"/>
    <p:sldId id="432" r:id="rId56"/>
    <p:sldId id="337" r:id="rId57"/>
    <p:sldId id="339" r:id="rId58"/>
    <p:sldId id="426" r:id="rId59"/>
    <p:sldId id="428" r:id="rId60"/>
    <p:sldId id="427" r:id="rId61"/>
    <p:sldId id="395" r:id="rId62"/>
    <p:sldId id="456" r:id="rId63"/>
    <p:sldId id="382" r:id="rId64"/>
    <p:sldId id="457" r:id="rId65"/>
    <p:sldId id="458" r:id="rId66"/>
    <p:sldId id="459" r:id="rId67"/>
    <p:sldId id="424" r:id="rId68"/>
    <p:sldId id="423" r:id="rId69"/>
    <p:sldId id="387" r:id="rId70"/>
    <p:sldId id="460" r:id="rId71"/>
    <p:sldId id="419" r:id="rId72"/>
    <p:sldId id="418" r:id="rId73"/>
    <p:sldId id="453" r:id="rId74"/>
    <p:sldId id="422" r:id="rId75"/>
    <p:sldId id="385" r:id="rId76"/>
    <p:sldId id="425" r:id="rId77"/>
    <p:sldId id="417" r:id="rId78"/>
    <p:sldId id="420" r:id="rId79"/>
    <p:sldId id="421" r:id="rId80"/>
    <p:sldId id="443" r:id="rId81"/>
    <p:sldId id="445" r:id="rId82"/>
    <p:sldId id="446" r:id="rId83"/>
    <p:sldId id="449" r:id="rId84"/>
    <p:sldId id="450" r:id="rId85"/>
    <p:sldId id="415" r:id="rId86"/>
    <p:sldId id="314" r:id="rId87"/>
    <p:sldId id="388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0" autoAdjust="0"/>
    <p:restoredTop sz="86370" autoAdjust="0"/>
  </p:normalViewPr>
  <p:slideViewPr>
    <p:cSldViewPr snapToGrid="0">
      <p:cViewPr varScale="1">
        <p:scale>
          <a:sx n="91" d="100"/>
          <a:sy n="91" d="100"/>
        </p:scale>
        <p:origin x="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against a case-insensitive database, you will get the following result. 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r>
              <a:rPr lang="en-US" dirty="0"/>
              <a:t>(Interesting sidenote: the newline “character” to Regex is actually 2 characters: carriage return + line feed. Be careful assuming newline = 1 character.)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REGEXP_LIKE is the only function that is exclusive to the WHERE 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31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REGEXP_LIKE can also be used in a CHECK constraint to enforce a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5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we’re only using the last four digits of the phone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74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parenthesis in a regular expression pattern create sub-expressions. But they have no value unless you call a non-zero expression to return.</a:t>
            </a:r>
          </a:p>
          <a:p>
            <a:r>
              <a:rPr lang="en-US" dirty="0"/>
              <a:t>In the case of REGEXP_SUBSTR, sub-expressions can be used to extract substrings of substrings.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364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3600" dirty="0"/>
              <a:t>– Wildcard of one character (i.e. non-zero length)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5" y="1961972"/>
            <a:ext cx="4815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'__%'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'yes, `` LIKE []'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'no, `` NOT LIKE []'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BB312-7A9B-4AB0-8EF2-6C9150EC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7" y="4548094"/>
            <a:ext cx="521090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AB490D-0A77-6E74-C81D-CB2C53EBEB15}"/>
              </a:ext>
            </a:extLst>
          </p:cNvPr>
          <p:cNvGrpSpPr/>
          <p:nvPr/>
        </p:nvGrpSpPr>
        <p:grpSpPr>
          <a:xfrm>
            <a:off x="5795318" y="2716289"/>
            <a:ext cx="5585255" cy="3220694"/>
            <a:chOff x="5795318" y="2716289"/>
            <a:chExt cx="5585255" cy="32206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BDD24E-408A-97C2-0584-30C26B37B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7442" y="3317608"/>
              <a:ext cx="2247900" cy="2619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997808" y="2267734"/>
            <a:ext cx="812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'[[ab][cd]][f]'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9C12148-2658-40F9-B739-5694F9E0E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66694"/>
              </p:ext>
            </p:extLst>
          </p:nvPr>
        </p:nvGraphicFramePr>
        <p:xfrm>
          <a:off x="2032000" y="3410237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670702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65552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you probably 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you asked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1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acf</a:t>
                      </a:r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“[c]f”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59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adf</a:t>
                      </a:r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“ac]f”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bcf</a:t>
                      </a:r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</a:t>
                      </a:r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bc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2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bdf</a:t>
                      </a:r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“[d]f”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1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77441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1FEB2F7-55C2-416A-8E6F-9BE059763676}"/>
              </a:ext>
            </a:extLst>
          </p:cNvPr>
          <p:cNvSpPr txBox="1"/>
          <p:nvPr/>
        </p:nvSpPr>
        <p:spPr>
          <a:xfrm>
            <a:off x="4951957" y="2274312"/>
            <a:ext cx="3521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</a:t>
            </a:r>
            <a:r>
              <a:rPr lang="en-US" sz="2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[ab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][cd]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]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[f]'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0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2" y="2096236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48390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D8D6B-C373-1E48-2230-E4DC64298974}"/>
              </a:ext>
            </a:extLst>
          </p:cNvPr>
          <p:cNvSpPr txBox="1"/>
          <p:nvPr/>
        </p:nvSpPr>
        <p:spPr>
          <a:xfrm>
            <a:off x="3827666" y="5226851"/>
            <a:ext cx="1411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'M[AEI]D'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997807" y="3015569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D48A0-BA7A-4C48-A22F-ECCAFBDDC07A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1          5</a:t>
            </a:r>
          </a:p>
          <a:p>
            <a:r>
              <a:rPr lang="en-US" dirty="0"/>
              <a:t>2          6</a:t>
            </a:r>
          </a:p>
          <a:p>
            <a:r>
              <a:rPr lang="en-US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3         8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88A3BC-77B4-6EDD-A583-5B5C1753B82C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850A1-E8BA-978C-60C8-A3D56B83AF1C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F199DE-00ED-2E4D-6FA2-29DDCBE3F702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236171-CBCD-E679-ACEF-C5882D6B858B}"/>
              </a:ext>
            </a:extLst>
          </p:cNvPr>
          <p:cNvCxnSpPr>
            <a:cxnSpLocks/>
          </p:cNvCxnSpPr>
          <p:nvPr/>
        </p:nvCxnSpPr>
        <p:spPr>
          <a:xfrm flipV="1"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359E3B-EC6C-7C9F-0DAD-50AFD0B1215A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6247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8F4B87-0114-9906-BCB3-AC977B72E142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3472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2433E5-6DAA-2E2C-7565-13E4AFC28B70}"/>
              </a:ext>
            </a:extLst>
          </p:cNvPr>
          <p:cNvCxnSpPr>
            <a:cxnSpLocks/>
          </p:cNvCxnSpPr>
          <p:nvPr/>
        </p:nvCxnSpPr>
        <p:spPr>
          <a:xfrm>
            <a:off x="10528434" y="4049726"/>
            <a:ext cx="28875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2A2891-84AD-B48E-8754-2358A19FC937}"/>
              </a:ext>
            </a:extLst>
          </p:cNvPr>
          <p:cNvCxnSpPr>
            <a:cxnSpLocks/>
          </p:cNvCxnSpPr>
          <p:nvPr/>
        </p:nvCxnSpPr>
        <p:spPr>
          <a:xfrm>
            <a:off x="10528434" y="3808352"/>
            <a:ext cx="288758" cy="2413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583EB9-F7D7-45B5-4BBF-9762C69734E4}"/>
              </a:ext>
            </a:extLst>
          </p:cNvPr>
          <p:cNvCxnSpPr>
            <a:cxnSpLocks/>
          </p:cNvCxnSpPr>
          <p:nvPr/>
        </p:nvCxnSpPr>
        <p:spPr>
          <a:xfrm>
            <a:off x="10510398" y="3510192"/>
            <a:ext cx="306794" cy="5189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B5D8A-ED3A-887B-9489-23D4328BC757}"/>
              </a:ext>
            </a:extLst>
          </p:cNvPr>
          <p:cNvCxnSpPr>
            <a:cxnSpLocks/>
          </p:cNvCxnSpPr>
          <p:nvPr/>
        </p:nvCxnSpPr>
        <p:spPr>
          <a:xfrm flipV="1">
            <a:off x="10528434" y="4049726"/>
            <a:ext cx="288758" cy="58714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2D9041-D3BE-92C1-3618-B7D84F5278C3}"/>
              </a:ext>
            </a:extLst>
          </p:cNvPr>
          <p:cNvCxnSpPr>
            <a:cxnSpLocks/>
          </p:cNvCxnSpPr>
          <p:nvPr/>
        </p:nvCxnSpPr>
        <p:spPr>
          <a:xfrm flipV="1">
            <a:off x="10528434" y="4038359"/>
            <a:ext cx="288758" cy="2960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D99B40F-469C-7E14-B2FD-B455C638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5" y="5682147"/>
            <a:ext cx="1105798" cy="477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56AFE9-6C26-CEAD-C4F9-50D23338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7" y="5660465"/>
            <a:ext cx="1105797" cy="4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12D480-54F0-1236-3A17-633DFB7F7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144" y="5839770"/>
            <a:ext cx="895814" cy="3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C1B88-6E91-243B-B899-3B5F237E1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20" y="5839770"/>
            <a:ext cx="895814" cy="386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12BFB-33B6-75CB-6653-24BC60F58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198" y="3923708"/>
            <a:ext cx="868329" cy="384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EDAD7-A245-1EA5-3DBE-9410E6AFC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713" y="6032985"/>
            <a:ext cx="895814" cy="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01F84-DD05-346C-CE22-7A4D61D55237}"/>
              </a:ext>
            </a:extLst>
          </p:cNvPr>
          <p:cNvSpPr txBox="1"/>
          <p:nvPr/>
        </p:nvSpPr>
        <p:spPr>
          <a:xfrm>
            <a:off x="6096000" y="3054860"/>
            <a:ext cx="4785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BF5B5-EDA9-ABE6-B717-418CFD8E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0" y="3428619"/>
            <a:ext cx="1838563" cy="2730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56F969-A6E1-5D5E-98E6-4005A5D93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643" y="4698888"/>
            <a:ext cx="1688539" cy="499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1CEDE-A181-7D91-1B21-CC809F4BB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88" y="4693490"/>
            <a:ext cx="10668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3CE7D-0111-1759-116E-564FFA8A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62" y="6208102"/>
            <a:ext cx="909588" cy="32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D1E13-B424-D5CF-CF36-202087CD8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6" y="5539826"/>
            <a:ext cx="823909" cy="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dirty="0">
                <a:latin typeface="+mn-lt"/>
              </a:rPr>
              <a:t>, 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Is what I have in the 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statement “good enough?”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symbols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34733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98627"/>
              </p:ext>
            </p:extLst>
          </p:nvPr>
        </p:nvGraphicFramePr>
        <p:xfrm>
          <a:off x="6096000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mid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You have to apply additional directives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You have to apply additional directives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87153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(except line break)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(except line break)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</a:t>
            </a:r>
            <a:r>
              <a:rPr lang="en-US" dirty="0" err="1"/>
              <a:t>numerics</a:t>
            </a:r>
            <a:r>
              <a:rPr lang="en-US" dirty="0"/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4B8B0-A303-1D1D-3E99-08F362298D87}"/>
              </a:ext>
            </a:extLst>
          </p:cNvPr>
          <p:cNvSpPr txBox="1"/>
          <p:nvPr/>
        </p:nvSpPr>
        <p:spPr>
          <a:xfrm>
            <a:off x="6839503" y="1903921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6839503" y="3376414"/>
            <a:ext cx="4482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a longer string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a shorter string with one/more % symbols as wildcards</a:t>
            </a:r>
          </a:p>
          <a:p>
            <a:endParaRPr lang="en-US" dirty="0"/>
          </a:p>
          <a:p>
            <a:r>
              <a:rPr lang="en-US" dirty="0"/>
              <a:t>Returns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[master]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8F8E0-4FFE-44E1-AF23-9385F949A012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95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CF44E-B698-4D5B-8B58-D8E7B655A171}"/>
              </a:ext>
            </a:extLst>
          </p:cNvPr>
          <p:cNvSpPr txBox="1"/>
          <p:nvPr/>
        </p:nvSpPr>
        <p:spPr>
          <a:xfrm>
            <a:off x="1442767" y="2082008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33342-06DE-47F6-8BF7-14539F3037D8}"/>
              </a:ext>
            </a:extLst>
          </p:cNvPr>
          <p:cNvSpPr txBox="1"/>
          <p:nvPr/>
        </p:nvSpPr>
        <p:spPr>
          <a:xfrm>
            <a:off x="1442767" y="2082009"/>
            <a:ext cx="6808937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08226"/>
              </p:ext>
            </p:extLst>
          </p:nvPr>
        </p:nvGraphicFramePr>
        <p:xfrm>
          <a:off x="1534026" y="1715012"/>
          <a:ext cx="9123948" cy="365974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8364354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which is the match-any-character character, to match the newline character. If you skip this parameter, then the period (.) does not match the newline character. (also 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treats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as multiple lines. 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The newline character is matched as part of the period (.)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63301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4F60B-8712-ADA9-C2DD-34085D59E7C4}"/>
              </a:ext>
            </a:extLst>
          </p:cNvPr>
          <p:cNvSpPr txBox="1"/>
          <p:nvPr/>
        </p:nvSpPr>
        <p:spPr>
          <a:xfrm>
            <a:off x="1052384" y="2408720"/>
            <a:ext cx="10870096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way: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dirty="0"/>
              <a:t> +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'interesting'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original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find_this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[LEN(original)]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[replaced]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[LEN(replaced)]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[Count]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7FC7C-160F-361D-5BA4-4AB8DF90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84" y="5598509"/>
            <a:ext cx="7169351" cy="7057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30B45-1414-477D-9FE8-F3D83820C4E2}"/>
              </a:ext>
            </a:extLst>
          </p:cNvPr>
          <p:cNvSpPr/>
          <p:nvPr/>
        </p:nvSpPr>
        <p:spPr>
          <a:xfrm>
            <a:off x="7424530" y="5598509"/>
            <a:ext cx="725557" cy="70573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B0C6-7F28-6EB4-7534-F7F215EC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D96B-544D-E2D8-5B3A-11B709E6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8CAD7-046E-5FFE-1B04-689338F9C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63301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08E97-098E-4E99-4668-DC31BAB4C459}"/>
              </a:ext>
            </a:extLst>
          </p:cNvPr>
          <p:cNvSpPr txBox="1"/>
          <p:nvPr/>
        </p:nvSpPr>
        <p:spPr>
          <a:xfrm>
            <a:off x="1052384" y="2158198"/>
            <a:ext cx="103014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'sc'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[].Upper)]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'|'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'|'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AaEeIiOoUu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E14327-3B93-5AE2-45E6-64131DB82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64149"/>
              </p:ext>
            </p:extLst>
          </p:nvPr>
        </p:nvGraphicFramePr>
        <p:xfrm>
          <a:off x="2030895" y="4674300"/>
          <a:ext cx="774920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9127">
                  <a:extLst>
                    <a:ext uri="{9D8B030D-6E8A-4147-A177-3AD203B41FA5}">
                      <a16:colId xmlns:a16="http://schemas.microsoft.com/office/drawing/2014/main" val="1386736557"/>
                    </a:ext>
                  </a:extLst>
                </a:gridCol>
                <a:gridCol w="249209">
                  <a:extLst>
                    <a:ext uri="{9D8B030D-6E8A-4147-A177-3AD203B41FA5}">
                      <a16:colId xmlns:a16="http://schemas.microsoft.com/office/drawing/2014/main" val="2606940213"/>
                    </a:ext>
                  </a:extLst>
                </a:gridCol>
                <a:gridCol w="3159403">
                  <a:extLst>
                    <a:ext uri="{9D8B030D-6E8A-4147-A177-3AD203B41FA5}">
                      <a16:colId xmlns:a16="http://schemas.microsoft.com/office/drawing/2014/main" val="3715492264"/>
                    </a:ext>
                  </a:extLst>
                </a:gridCol>
                <a:gridCol w="2481470">
                  <a:extLst>
                    <a:ext uri="{9D8B030D-6E8A-4147-A177-3AD203B41FA5}">
                      <a16:colId xmlns:a16="http://schemas.microsoft.com/office/drawing/2014/main" val="4801601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COUNT(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Name.Vowels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[].Upper)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COUNT(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Name.Vowels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[])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601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John Doe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3915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 Smith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9478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 Johnson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6060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115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 Brown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040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21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6A71-EDE8-5E08-E74B-DCBDB8873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56F8EA-0C26-64E1-A1CA-3F595F8CFE15}"/>
              </a:ext>
            </a:extLst>
          </p:cNvPr>
          <p:cNvSpPr txBox="1"/>
          <p:nvPr/>
        </p:nvSpPr>
        <p:spPr>
          <a:xfrm>
            <a:off x="1117333" y="2371880"/>
            <a:ext cx="9720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way: (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+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OR)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ⁿ</a:t>
            </a:r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'456-%'</a:t>
            </a: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'[0-9][0-9][0-9]-[0-9][0-9][0-9]-9012'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'[0-9][0-9][0-9]-[0-9][0-9][0-9]-0123'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D27F4-CBE6-E64C-B999-1A083AA8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EFFC-174A-D560-F1CC-02E9DED81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781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.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EC0FDA-DA63-3824-CC4B-390CE19FB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44060"/>
              </p:ext>
            </p:extLst>
          </p:nvPr>
        </p:nvGraphicFramePr>
        <p:xfrm>
          <a:off x="8405154" y="3102128"/>
          <a:ext cx="2309227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51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68171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9963D8-BCBA-1067-79FD-DF1E4EC5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49954"/>
              </p:ext>
            </p:extLst>
          </p:nvPr>
        </p:nvGraphicFramePr>
        <p:xfrm>
          <a:off x="8405153" y="4466273"/>
          <a:ext cx="2309227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234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736993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345-678-9012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04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7B62-2265-E5EA-B078-28BDAC5F8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ECCC-A561-A973-4536-6AC8489E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B49C-C26E-6DE4-1074-AC0DD063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781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.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C3296-9467-E1E1-9C48-C91062C17D55}"/>
              </a:ext>
            </a:extLst>
          </p:cNvPr>
          <p:cNvSpPr txBox="1"/>
          <p:nvPr/>
        </p:nvSpPr>
        <p:spPr>
          <a:xfrm>
            <a:off x="1117333" y="3018588"/>
            <a:ext cx="6218584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^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456-'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/>
          </a:p>
          <a:p>
            <a:endParaRPr lang="en-US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3DC6F8-5894-84A5-1FD2-636059DC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61255"/>
              </p:ext>
            </p:extLst>
          </p:nvPr>
        </p:nvGraphicFramePr>
        <p:xfrm>
          <a:off x="8405154" y="3102128"/>
          <a:ext cx="2309227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51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68171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361E606-84A7-D189-39E0-321140B7C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537212"/>
              </p:ext>
            </p:extLst>
          </p:nvPr>
        </p:nvGraphicFramePr>
        <p:xfrm>
          <a:off x="8405153" y="4466273"/>
          <a:ext cx="2309227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234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736993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345-678-9012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2248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95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  <a:p>
            <a:pPr marL="0" indent="0">
              <a:buNone/>
            </a:pP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A1EB7-A58A-57BB-FA4E-4AC6251559FF}"/>
              </a:ext>
            </a:extLst>
          </p:cNvPr>
          <p:cNvSpPr txBox="1"/>
          <p:nvPr/>
        </p:nvSpPr>
        <p:spPr>
          <a:xfrm>
            <a:off x="980709" y="2455379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-- Add constraint with table creation </a:t>
            </a:r>
            <a:endParaRPr lang="en-US" dirty="0">
              <a:solidFill>
                <a:srgbClr val="008000"/>
              </a:solidFill>
              <a:highlight>
                <a:srgbClr val="00FF00"/>
              </a:highlight>
              <a:latin typeface="Cascadia Mono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Employees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'^[A-Za-z0-9._%+-]+@[A-Za-z0-9.-]+\.[A-Za-z]{2,}$'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'^\d{3}-\d{3}-\d{4}$'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-- Add constraint after table creation</a:t>
            </a:r>
            <a:endParaRPr lang="en-US" sz="1600" dirty="0">
              <a:solidFill>
                <a:srgbClr val="808080"/>
              </a:solidFill>
              <a:highlight>
                <a:srgbClr val="00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Phone_Validation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'^\d{3}-\d{3}-\d{4}$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3288448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35487" y="3206473"/>
            <a:ext cx="370646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80A083-0285-40AB-BB9B-0B9BB9354483}"/>
              </a:ext>
            </a:extLst>
          </p:cNvPr>
          <p:cNvGrpSpPr/>
          <p:nvPr/>
        </p:nvGrpSpPr>
        <p:grpSpPr>
          <a:xfrm>
            <a:off x="4211284" y="4461550"/>
            <a:ext cx="7319928" cy="2031325"/>
            <a:chOff x="4211284" y="4461550"/>
            <a:chExt cx="7319928" cy="20313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D03ABA-8B6C-450D-A1A3-9045BA3BDF8F}"/>
                </a:ext>
              </a:extLst>
            </p:cNvPr>
            <p:cNvSpPr txBox="1"/>
            <p:nvPr/>
          </p:nvSpPr>
          <p:spPr>
            <a:xfrm>
              <a:off x="4211284" y="4461550"/>
              <a:ext cx="731992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Phone_Number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</a:p>
            <a:p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CASE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WHEN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    </a:t>
              </a:r>
              <a:r>
                <a:rPr lang="en-US" sz="18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</a:rPr>
                <a:t>REGEXP_LIKE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(</a:t>
              </a:r>
              <a:r>
                <a:rPr lang="en-US" sz="18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Phone_Number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'\d{3}-\d{3}-\d{4}'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)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</a:p>
            <a:p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THEN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'(Valid)'</a:t>
              </a:r>
              <a:endPara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 ELSE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''</a:t>
              </a:r>
              <a:endPara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END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AS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isValid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</a:t>
              </a: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FROM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Employees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A4B9EE-711A-4D12-ACCF-0214527235ED}"/>
                </a:ext>
              </a:extLst>
            </p:cNvPr>
            <p:cNvSpPr/>
            <p:nvPr/>
          </p:nvSpPr>
          <p:spPr>
            <a:xfrm>
              <a:off x="4459154" y="4781405"/>
              <a:ext cx="4119454" cy="57126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9D375F-E379-4E38-B06F-6B14038B74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2327" y="5352670"/>
              <a:ext cx="411829" cy="350115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5EF96-5E7C-4428-9E11-B7F8D2580792}"/>
                </a:ext>
              </a:extLst>
            </p:cNvPr>
            <p:cNvSpPr txBox="1"/>
            <p:nvPr/>
          </p:nvSpPr>
          <p:spPr>
            <a:xfrm>
              <a:off x="7967233" y="5631199"/>
              <a:ext cx="2356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Correct 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77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3" y="2054361"/>
            <a:ext cx="9813084" cy="680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starting/ending position (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),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of the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nᵗʰ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 occurrence of a regular expression pattern found within a string.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71949" y="2977813"/>
            <a:ext cx="75522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'@' </a:t>
            </a:r>
            <a:r>
              <a:rPr lang="en-US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[1st_At]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[2nd_co_Start]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[2nd_co_End]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DC1F1-C32F-9BC3-6DD0-917BBCADCA73}"/>
              </a:ext>
            </a:extLst>
          </p:cNvPr>
          <p:cNvSpPr txBox="1">
            <a:spLocks/>
          </p:cNvSpPr>
          <p:nvPr/>
        </p:nvSpPr>
        <p:spPr>
          <a:xfrm>
            <a:off x="838200" y="602915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6B95-1275-D44F-B8BC-AB5DB396C09C}"/>
              </a:ext>
            </a:extLst>
          </p:cNvPr>
          <p:cNvSpPr txBox="1"/>
          <p:nvPr/>
        </p:nvSpPr>
        <p:spPr>
          <a:xfrm>
            <a:off x="8624235" y="3311090"/>
            <a:ext cx="32052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33333"/>
                </a:solidFill>
                <a:latin typeface="SegoeUI"/>
              </a:rPr>
              <a:t>Occurrence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 is the numerical (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th) instance of the pattern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0 returns the beginning position where the pattern matched.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1 returns the position where the pattern ended.</a:t>
            </a:r>
            <a:endParaRPr lang="en-US" sz="16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A604AF6-A686-4C0F-1771-5E223EBA3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142312"/>
              </p:ext>
            </p:extLst>
          </p:nvPr>
        </p:nvGraphicFramePr>
        <p:xfrm>
          <a:off x="1407895" y="4630990"/>
          <a:ext cx="6119060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7457">
                  <a:extLst>
                    <a:ext uri="{9D8B030D-6E8A-4147-A177-3AD203B41FA5}">
                      <a16:colId xmlns:a16="http://schemas.microsoft.com/office/drawing/2014/main" val="1253796518"/>
                    </a:ext>
                  </a:extLst>
                </a:gridCol>
                <a:gridCol w="875331">
                  <a:extLst>
                    <a:ext uri="{9D8B030D-6E8A-4147-A177-3AD203B41FA5}">
                      <a16:colId xmlns:a16="http://schemas.microsoft.com/office/drawing/2014/main" val="1717295048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531506800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845194480"/>
                    </a:ext>
                  </a:extLst>
                </a:gridCol>
              </a:tblGrid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1st_At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2nd_co_Start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2nd_co_End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47050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95680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6099294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69907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49841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2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986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195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']]] 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F51E6-884E-5A34-B0F2-8C8105BE5BF1}"/>
              </a:ext>
            </a:extLst>
          </p:cNvPr>
          <p:cNvSpPr txBox="1"/>
          <p:nvPr/>
        </p:nvSpPr>
        <p:spPr>
          <a:xfrm>
            <a:off x="1084698" y="2692322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'(\d{3})-(\d{3})-(\d{4})'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'(\1) \2-\3'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Pretty_Format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0D00D5-DF60-619F-4AAB-DB31AE560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45733"/>
              </p:ext>
            </p:extLst>
          </p:nvPr>
        </p:nvGraphicFramePr>
        <p:xfrm>
          <a:off x="1350745" y="459102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Pretty_Format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(123) 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(234) 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(345) 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(456) 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D063080-B858-CA73-1073-5055FAEAECEF}"/>
              </a:ext>
            </a:extLst>
          </p:cNvPr>
          <p:cNvSpPr txBox="1"/>
          <p:nvPr/>
        </p:nvSpPr>
        <p:spPr>
          <a:xfrm>
            <a:off x="7680959" y="4591025"/>
            <a:ext cx="3590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333333"/>
                </a:solidFill>
                <a:latin typeface="SegoeUI"/>
              </a:rPr>
              <a:t>Ordinal</a:t>
            </a:r>
            <a:r>
              <a:rPr lang="en-US" sz="1800" dirty="0">
                <a:solidFill>
                  <a:srgbClr val="333333"/>
                </a:solidFill>
                <a:latin typeface="SegoeUI"/>
              </a:rPr>
              <a:t> is the numerical instance of the pattern found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. If 0, then apply to every instance found. If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, only apply to the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th instance found.</a:t>
            </a:r>
            <a:endParaRPr lang="en-US" sz="1800" dirty="0">
              <a:solidFill>
                <a:srgbClr val="333333"/>
              </a:solidFill>
              <a:latin typeface="SegoeU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2047419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>
                <a:solidFill>
                  <a:srgbClr val="333333"/>
                </a:solidFill>
                <a:latin typeface="SegoeUI"/>
              </a:rPr>
              <a:t>Returns an in-string replacement of a regular expression pattern, with another regular expression pattern.</a:t>
            </a:r>
            <a:endParaRPr lang="en-US" sz="2000" dirty="0">
              <a:solidFill>
                <a:srgbClr val="333333"/>
              </a:solidFill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ACABD-E3D5-3CBC-5107-3725E5E49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5729-06F8-501F-0E88-76CC7A3B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195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']]] 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BEBB-3C14-4DCE-CFA2-97B2A0DEBCC0}"/>
              </a:ext>
            </a:extLst>
          </p:cNvPr>
          <p:cNvSpPr txBox="1"/>
          <p:nvPr/>
        </p:nvSpPr>
        <p:spPr>
          <a:xfrm>
            <a:off x="1080322" y="2687614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REGEXP_REPLACE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'(\d{3})-(\d{3})-(\d{4})'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'(XXX) XXX-\3'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DataMask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F3BC61-7F88-3FE7-9FBA-D21E9CA6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75852"/>
              </p:ext>
            </p:extLst>
          </p:nvPr>
        </p:nvGraphicFramePr>
        <p:xfrm>
          <a:off x="1350745" y="459102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DataMask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XXX-7890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XXX-8901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1851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567-890-1234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88752D-67F9-C85B-49B5-CB4EFAC6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78" y="2047419"/>
            <a:ext cx="10233722" cy="427539"/>
          </a:xfrm>
        </p:spPr>
        <p:txBody>
          <a:bodyPr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an in-string replacement of a regular expression pattern, with another regular expression pattern.</a:t>
            </a:r>
          </a:p>
        </p:txBody>
      </p:sp>
    </p:spTree>
    <p:extLst>
      <p:ext uri="{BB962C8B-B14F-4D97-AF65-F5344CB8AC3E}">
        <p14:creationId xmlns:p14="http://schemas.microsoft.com/office/powerpoint/2010/main" val="922003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2027679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eturns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80322" y="2690336"/>
            <a:ext cx="92078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'@.+$'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Suffix_Ver1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Suffix_Ver2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Domain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876958-0480-102D-768B-478A61ECFA37}"/>
              </a:ext>
            </a:extLst>
          </p:cNvPr>
          <p:cNvSpPr txBox="1">
            <a:spLocks/>
          </p:cNvSpPr>
          <p:nvPr/>
        </p:nvSpPr>
        <p:spPr>
          <a:xfrm>
            <a:off x="838200" y="627832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97872A-73B2-5BF7-A852-C592A2848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19722"/>
              </p:ext>
            </p:extLst>
          </p:nvPr>
        </p:nvGraphicFramePr>
        <p:xfrm>
          <a:off x="1384284" y="4452730"/>
          <a:ext cx="7571831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3472">
                  <a:extLst>
                    <a:ext uri="{9D8B030D-6E8A-4147-A177-3AD203B41FA5}">
                      <a16:colId xmlns:a16="http://schemas.microsoft.com/office/drawing/2014/main" val="1246824049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2979245627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79540495"/>
                    </a:ext>
                  </a:extLst>
                </a:gridCol>
                <a:gridCol w="1557761">
                  <a:extLst>
                    <a:ext uri="{9D8B030D-6E8A-4147-A177-3AD203B41FA5}">
                      <a16:colId xmlns:a16="http://schemas.microsoft.com/office/drawing/2014/main" val="3721806634"/>
                    </a:ext>
                  </a:extLst>
                </a:gridCol>
              </a:tblGrid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Domain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227714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@contoso.com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3853336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950453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bob@fabrikam.net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6348250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09277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contoso.co.in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993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91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[,...])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71A046-79B6-3210-A05F-3037171F1530}"/>
              </a:ext>
            </a:extLst>
          </p:cNvPr>
          <p:cNvSpPr txBox="1"/>
          <p:nvPr/>
        </p:nvSpPr>
        <p:spPr>
          <a:xfrm>
            <a:off x="6454966" y="3917172"/>
            <a:ext cx="201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49698"/>
              </p:ext>
            </p:extLst>
          </p:nvPr>
        </p:nvGraphicFramePr>
        <p:xfrm>
          <a:off x="1534026" y="1715012"/>
          <a:ext cx="9123948" cy="4514036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8364354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which is the match-any-character character, to match the newline character. If you skip this parameter, then the period (.) does not match the newline character. (also 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treats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as multiple lines. 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The newline character is matched as part of the period (.)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strike="sngStrike" baseline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x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strike="sngStrike" kern="1200" baseline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Ignores whitespace characters.</a:t>
                      </a:r>
                      <a:r>
                        <a:rPr lang="en-US" sz="2000" b="0" i="0" strike="noStrike" kern="1200" baseline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 (not supported in SQL Server)</a:t>
                      </a:r>
                      <a:endParaRPr lang="en-US" sz="2000" strike="noStrike" baseline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48963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0" strike="sngStrike" baseline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g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strike="sngStrike" baseline="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Toggles whether to find all matches or just first </a:t>
                      </a:r>
                      <a:r>
                        <a:rPr lang="en-US" sz="2000" b="0" i="0" strike="noStrike" kern="1200" baseline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(not supported in SQL Server)</a:t>
                      </a:r>
                      <a:endParaRPr lang="en-US" sz="2000" strike="noStrike" baseline="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551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sc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6D7B-9375-A436-14CA-26BDE0B2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= forgiving; </a:t>
            </a:r>
            <a:r>
              <a:rPr lang="en-US" sz="4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= strict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DFD3-7876-CE5A-7604-485FA8DFAEF4}"/>
              </a:ext>
            </a:extLst>
          </p:cNvPr>
          <p:cNvSpPr txBox="1"/>
          <p:nvPr/>
        </p:nvSpPr>
        <p:spPr>
          <a:xfrm>
            <a:off x="2623930" y="1898374"/>
            <a:ext cx="6944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123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'1%'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'123 LIKE `1%`'</a:t>
            </a: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123 LIKE `1%`</a:t>
            </a:r>
            <a:endParaRPr lang="en-US" dirty="0">
              <a:solidFill>
                <a:schemeClr val="accent2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REGEXP_LIKE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123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'^1.*'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'123 REGEXP_LIKE `^1.*`'</a:t>
            </a: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Msg 8116, Level 16, State 1, Line 20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Argument data type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int is invalid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 argument 1 of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regexp_like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function.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B1824-8BF9-1708-4088-982BC905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08" y="2615026"/>
            <a:ext cx="1192695" cy="416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5BDE2-EBA9-07B1-316A-E06AD533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07" y="4556469"/>
            <a:ext cx="1192695" cy="416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C5231-F4D0-029B-3EA9-1824870E819C}"/>
              </a:ext>
            </a:extLst>
          </p:cNvPr>
          <p:cNvSpPr txBox="1"/>
          <p:nvPr/>
        </p:nvSpPr>
        <p:spPr>
          <a:xfrm>
            <a:off x="1003852" y="3200400"/>
            <a:ext cx="9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endParaRPr lang="en-US" sz="4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FFDE0-7913-5F49-7A06-8906052A7529}"/>
              </a:ext>
            </a:extLst>
          </p:cNvPr>
          <p:cNvCxnSpPr>
            <a:cxnSpLocks/>
          </p:cNvCxnSpPr>
          <p:nvPr/>
        </p:nvCxnSpPr>
        <p:spPr>
          <a:xfrm flipV="1">
            <a:off x="1729409" y="2395330"/>
            <a:ext cx="815008" cy="80507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075834-B79F-5201-3436-0107C3EF49D3}"/>
              </a:ext>
            </a:extLst>
          </p:cNvPr>
          <p:cNvCxnSpPr>
            <a:cxnSpLocks/>
          </p:cNvCxnSpPr>
          <p:nvPr/>
        </p:nvCxnSpPr>
        <p:spPr>
          <a:xfrm>
            <a:off x="1729409" y="3723620"/>
            <a:ext cx="815008" cy="33154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73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31" y="2186535"/>
            <a:ext cx="5125165" cy="155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DE1B1-7D96-4695-9CA9-8981A556F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9" y="1755591"/>
            <a:ext cx="5934903" cy="4267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236259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236259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86819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192519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166779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Introduced to some basic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103072</TotalTime>
  <Words>7864</Words>
  <Application>Microsoft Office PowerPoint</Application>
  <PresentationFormat>Widescreen</PresentationFormat>
  <Paragraphs>1050</Paragraphs>
  <Slides>87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 stringable</vt:lpstr>
      <vt:lpstr>CASE/WHEN/THEN/ELSE/END</vt:lpstr>
      <vt:lpstr>PATINDEX(like_pattern, stringable)</vt:lpstr>
      <vt:lpstr>LIKE, Questions?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'sc']] )</vt:lpstr>
      <vt:lpstr>REGEXP_COUNT    ( string, RegExPtrn [,startPos = 1 [,flags = 'sc']] )</vt:lpstr>
      <vt:lpstr>REGEXP_LIKE(string, RegExPtrn [,flags='sc'])</vt:lpstr>
      <vt:lpstr>REGEXP_LIKE(string, RegExPtrn [,flags='sc'])</vt:lpstr>
      <vt:lpstr>REGEXP_LIKE(string, RegExPtrn [,flags='sc'])</vt:lpstr>
      <vt:lpstr>CASE/WHEN/THEN/ELSE/END</vt:lpstr>
      <vt:lpstr>PowerPoint Presentation</vt:lpstr>
      <vt:lpstr>Demo</vt:lpstr>
      <vt:lpstr>Sub-expressions</vt:lpstr>
      <vt:lpstr>Sub-expressions</vt:lpstr>
      <vt:lpstr>REGEXP_REPLACE    ( string, RegExPtrn, withPattern      [, startPos = 1 [, ordinal = 0 [, flags = 'sc']]] )</vt:lpstr>
      <vt:lpstr>REGEXP_REPLACE    ( string, RegExPtrn, withPattern      [, startPos = 1 [, ordinal = 0 [, flags = 'sc']]] )</vt:lpstr>
      <vt:lpstr>PowerPoint Presentation</vt:lpstr>
      <vt:lpstr>Demo</vt:lpstr>
      <vt:lpstr>Flags revisited…</vt:lpstr>
      <vt:lpstr>Flags revisited…</vt:lpstr>
      <vt:lpstr>PowerPoint Presentation</vt:lpstr>
      <vt:lpstr>Closing Thoughts…</vt:lpstr>
      <vt:lpstr>Demo</vt:lpstr>
      <vt:lpstr>LIKE = forgiving; REGEXP_&lt;&gt; = strict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139</cp:revision>
  <dcterms:created xsi:type="dcterms:W3CDTF">2023-07-18T22:41:59Z</dcterms:created>
  <dcterms:modified xsi:type="dcterms:W3CDTF">2025-04-14T01:15:35Z</dcterms:modified>
</cp:coreProperties>
</file>